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7559675" cy="1069181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FFFF"/>
    <a:srgbClr val="66FFFF"/>
    <a:srgbClr val="66CCFF"/>
    <a:srgbClr val="00CCFF"/>
    <a:srgbClr val="0033CC"/>
    <a:srgbClr val="FFD9FF"/>
    <a:srgbClr val="FFCCFF"/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613B5-65F6-4F40-B85D-C5E0FF5CB2A4}" v="6" dt="2022-09-21T03:23:49.081"/>
    <p1510:client id="{15AFBB8D-2B1D-4BBA-8672-12C2A6E89D85}" v="3" dt="2022-09-20T14:13:18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6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17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52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7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14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45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0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4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3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48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52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9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C16E-DCDF-4958-8B2D-A94D5C1FAF72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D225-B376-45A3-8C3A-A19CC842FF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39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B70BE27-B9E0-4998-ABE5-0A3D15C71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3660" y="306556"/>
            <a:ext cx="1354282" cy="330143"/>
          </a:xfrm>
        </p:spPr>
        <p:txBody>
          <a:bodyPr anchor="ctr">
            <a:noAutofit/>
          </a:bodyPr>
          <a:lstStyle/>
          <a:p>
            <a:r>
              <a:rPr kumimoji="1" lang="ja-JP" altLang="en-US" sz="1100" dirty="0">
                <a:latin typeface="+mn-ea"/>
              </a:rPr>
              <a:t>福井県教育委員会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2A755019-2153-4998-BE94-03DCF3F19D46}"/>
              </a:ext>
            </a:extLst>
          </p:cNvPr>
          <p:cNvSpPr txBox="1">
            <a:spLocks/>
          </p:cNvSpPr>
          <p:nvPr/>
        </p:nvSpPr>
        <p:spPr>
          <a:xfrm>
            <a:off x="361733" y="2382809"/>
            <a:ext cx="6784120" cy="514592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800" dirty="0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AD9109B7-2B11-4D04-856A-746E51E28508}"/>
              </a:ext>
            </a:extLst>
          </p:cNvPr>
          <p:cNvSpPr/>
          <p:nvPr/>
        </p:nvSpPr>
        <p:spPr>
          <a:xfrm>
            <a:off x="332105" y="2101014"/>
            <a:ext cx="6895464" cy="5228955"/>
          </a:xfrm>
          <a:prstGeom prst="roundRect">
            <a:avLst>
              <a:gd name="adj" fmla="val 10343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1" lang="ja-JP" altLang="en-US" sz="2000" i="0" strike="noStrike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kumimoji="1" lang="en-US" altLang="ja-JP" sz="2000" i="0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endParaRPr kumimoji="1" lang="en-US" altLang="ja-JP" sz="2000" i="0" u="sng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endParaRPr kumimoji="1" lang="en-US" altLang="ja-JP" sz="2000" u="sng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lvl="0">
              <a:defRPr/>
            </a:pPr>
            <a:endParaRPr kumimoji="1" lang="en-US" altLang="ja-JP" sz="2000" i="0" u="sng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endParaRPr kumimoji="0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　　　　　　　　　　　</a:t>
            </a: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F4AADE23-7FD8-4F87-BB8D-710C0C2CA1B8}"/>
              </a:ext>
            </a:extLst>
          </p:cNvPr>
          <p:cNvSpPr/>
          <p:nvPr/>
        </p:nvSpPr>
        <p:spPr>
          <a:xfrm>
            <a:off x="453329" y="2605692"/>
            <a:ext cx="6564691" cy="1440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周囲の感染等の状況により不安を感じている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（学校か家庭等かの状況は問いません。）</a:t>
            </a:r>
            <a:endParaRPr kumimoji="1"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予め感染不安のある活動（</a:t>
            </a:r>
            <a:r>
              <a:rPr kumimoji="1"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）の日が分かっている場合は、事前受け取りも可。</a:t>
            </a:r>
            <a:endParaRPr kumimoji="1"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宿泊を伴う集団活動、部活動の大会、コンクール等スポ少やコンクール、　</a:t>
            </a:r>
            <a:endParaRPr kumimoji="1"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家族旅行、冠婚葬祭、習い事、友人と遊ぶ　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4F13270D-E251-4B52-A9CC-B99C854B7457}"/>
              </a:ext>
            </a:extLst>
          </p:cNvPr>
          <p:cNvSpPr/>
          <p:nvPr/>
        </p:nvSpPr>
        <p:spPr>
          <a:xfrm>
            <a:off x="317291" y="7452752"/>
            <a:ext cx="6891387" cy="1073544"/>
          </a:xfrm>
          <a:prstGeom prst="roundRect">
            <a:avLst/>
          </a:prstGeom>
          <a:solidFill>
            <a:srgbClr val="CCFFFF"/>
          </a:solidFill>
          <a:ln>
            <a:solidFill>
              <a:srgbClr val="CC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b="1" dirty="0">
              <a:solidFill>
                <a:srgbClr val="2929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r>
              <a:rPr kumimoji="1" lang="ja-JP" altLang="en-US" b="1" dirty="0">
                <a:solidFill>
                  <a:srgbClr val="29292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・</a:t>
            </a:r>
            <a:r>
              <a:rPr kumimoji="1" lang="ja-JP" altLang="en-US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保護者の方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が、学校へ</a:t>
            </a:r>
            <a:r>
              <a:rPr kumimoji="1" lang="ja-JP" altLang="en-US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結果の報告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を行ってください。</a:t>
            </a: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　</a:t>
            </a:r>
            <a:r>
              <a:rPr kumimoji="1"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※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学校に報告せずに登校させることは控えてください。</a:t>
            </a:r>
            <a:endParaRPr kumimoji="1" lang="en-US" altLang="ja-JP" sz="12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41350A43-7F6C-458A-AC93-E5BAC711FD9A}"/>
              </a:ext>
            </a:extLst>
          </p:cNvPr>
          <p:cNvSpPr/>
          <p:nvPr/>
        </p:nvSpPr>
        <p:spPr>
          <a:xfrm>
            <a:off x="361733" y="438144"/>
            <a:ext cx="2305267" cy="4008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明朝" panose="020F0502020204030204"/>
                <a:ea typeface="BIZ UDPゴシック" panose="020B0400000000000000" pitchFamily="50" charset="-128"/>
                <a:cs typeface="Times New Roman" panose="02020603050405020304" pitchFamily="18" charset="0"/>
              </a:rPr>
              <a:t>児童生徒・保護者の皆様へ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3" name="スクロール: 横 32">
            <a:extLst>
              <a:ext uri="{FF2B5EF4-FFF2-40B4-BE49-F238E27FC236}">
                <a16:creationId xmlns:a16="http://schemas.microsoft.com/office/drawing/2014/main" id="{1F0BC01B-B84E-4DD1-95FB-524AC8D2373C}"/>
              </a:ext>
            </a:extLst>
          </p:cNvPr>
          <p:cNvSpPr/>
          <p:nvPr/>
        </p:nvSpPr>
        <p:spPr>
          <a:xfrm>
            <a:off x="361733" y="739458"/>
            <a:ext cx="6828055" cy="1403121"/>
          </a:xfrm>
          <a:prstGeom prst="horizontalScroll">
            <a:avLst/>
          </a:prstGeom>
          <a:solidFill>
            <a:srgbClr val="FFD9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明朝" panose="020F0502020204030204"/>
                <a:ea typeface="BIZ UDPゴシック" panose="020B0400000000000000" pitchFamily="50" charset="-128"/>
                <a:cs typeface="Times New Roman" panose="02020603050405020304" pitchFamily="18" charset="0"/>
              </a:rPr>
              <a:t>－ 新型コロナウィルス感染症　－</a:t>
            </a:r>
            <a:endParaRPr lang="en-US" altLang="ja-JP" sz="1000" kern="100" dirty="0">
              <a:solidFill>
                <a:sysClr val="window" lastClr="FFFFFF"/>
              </a:solidFill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明朝" panose="020F0502020204030204"/>
                <a:ea typeface="BIZ UDPゴシック" panose="020B0400000000000000" pitchFamily="50" charset="-128"/>
                <a:cs typeface="Times New Roman" panose="02020603050405020304" pitchFamily="18" charset="0"/>
              </a:rPr>
              <a:t>　学校か家庭等かにかかわらず、周囲の感染状況に不安を感じるお子様は、家庭で抗原検査（無料）ができます。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8149C71D-EB5C-4946-BE42-AA0BE6DAA3E1}"/>
              </a:ext>
            </a:extLst>
          </p:cNvPr>
          <p:cNvSpPr/>
          <p:nvPr/>
        </p:nvSpPr>
        <p:spPr>
          <a:xfrm>
            <a:off x="429916" y="4205079"/>
            <a:ext cx="6396697" cy="1130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・児童生徒および保護者の希望があること。</a:t>
            </a: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（申込書を提出）</a:t>
            </a:r>
          </a:p>
          <a:p>
            <a:pPr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・検査を希望する児童生徒が無症状であること。</a:t>
            </a:r>
          </a:p>
          <a:p>
            <a:pPr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・同居の家族に未診断の発熱等の有症状者がいないこと。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E45E079F-0D48-4516-9832-816669422B43}"/>
              </a:ext>
            </a:extLst>
          </p:cNvPr>
          <p:cNvSpPr/>
          <p:nvPr/>
        </p:nvSpPr>
        <p:spPr>
          <a:xfrm>
            <a:off x="501181" y="5444225"/>
            <a:ext cx="6396697" cy="18857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kumimoji="1" lang="en-US" altLang="ja-JP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・学校で検査キットを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受け取り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、自宅等で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保護者の監督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　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もと検査を行う。</a:t>
            </a:r>
          </a:p>
          <a:p>
            <a:pPr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・動画等を参考に、正しく実施する。</a:t>
            </a:r>
          </a:p>
          <a:p>
            <a:pPr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参考動画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https://dianews.roche.com/office_test.html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・検査結果の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確認は保護者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が行う。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39DF505A-9F1F-42DA-8890-FD1C28332AE4}"/>
              </a:ext>
            </a:extLst>
          </p:cNvPr>
          <p:cNvSpPr/>
          <p:nvPr/>
        </p:nvSpPr>
        <p:spPr>
          <a:xfrm>
            <a:off x="317292" y="8691525"/>
            <a:ext cx="6925090" cy="1586329"/>
          </a:xfrm>
          <a:prstGeom prst="roundRect">
            <a:avLst/>
          </a:prstGeom>
          <a:solidFill>
            <a:srgbClr val="CCFFFF"/>
          </a:solidFill>
          <a:ln>
            <a:solidFill>
              <a:srgbClr val="CC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800" b="1" dirty="0">
              <a:solidFill>
                <a:srgbClr val="2929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endParaRPr kumimoji="1" lang="en-US" altLang="ja-JP" sz="800" b="1" dirty="0">
              <a:solidFill>
                <a:srgbClr val="2929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endParaRPr kumimoji="1" lang="en-US" altLang="ja-JP" sz="800" b="1" dirty="0">
              <a:solidFill>
                <a:srgbClr val="2929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・</a:t>
            </a:r>
            <a:r>
              <a:rPr kumimoji="1" lang="ja-JP" altLang="en-US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検査日を</a:t>
            </a:r>
            <a:r>
              <a:rPr kumimoji="1" lang="en-US" altLang="ja-JP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0</a:t>
            </a:r>
            <a:r>
              <a:rPr kumimoji="1" lang="ja-JP" altLang="en-US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日とし</a:t>
            </a:r>
            <a:r>
              <a:rPr kumimoji="1" lang="en-US" altLang="ja-JP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7</a:t>
            </a:r>
            <a:r>
              <a:rPr kumimoji="1" lang="ja-JP" altLang="en-US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日間療養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してください。</a:t>
            </a:r>
            <a:r>
              <a:rPr kumimoji="1"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(</a:t>
            </a:r>
            <a:r>
              <a:rPr kumimoji="1"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無症状の場合</a:t>
            </a:r>
            <a:r>
              <a:rPr kumimoji="1"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)</a:t>
            </a:r>
          </a:p>
          <a:p>
            <a:endParaRPr kumimoji="1"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食糧支援等、療養中の支援が必要な場合は、陽性登録をお願いします。</a:t>
            </a:r>
            <a:endParaRPr kumimoji="1"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</a:t>
            </a:r>
            <a:r>
              <a:rPr kumimoji="1"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療養中に発熱等の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症状が出た場合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は、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かかりつけ医等の医療機関または</a:t>
            </a:r>
            <a:endParaRPr kumimoji="1" lang="en-US" altLang="ja-JP" sz="1200" b="1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　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新型コロナ総合相談センター</a:t>
            </a:r>
            <a:r>
              <a:rPr kumimoji="1" lang="en-US" altLang="ja-JP" sz="8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(0570-051-280)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に相談をしてください</a:t>
            </a:r>
            <a:r>
              <a: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。</a:t>
            </a:r>
          </a:p>
          <a:p>
            <a:endParaRPr kumimoji="1" lang="en-US" altLang="ja-JP" sz="8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52CF58C-7342-436B-A84A-959011AB5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871" y="1829117"/>
            <a:ext cx="1005015" cy="1694446"/>
          </a:xfrm>
          <a:prstGeom prst="rect">
            <a:avLst/>
          </a:prstGeom>
        </p:spPr>
      </p:pic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C1AE09FF-17B0-4FFD-AA95-35D7059C25CA}"/>
              </a:ext>
            </a:extLst>
          </p:cNvPr>
          <p:cNvSpPr/>
          <p:nvPr/>
        </p:nvSpPr>
        <p:spPr>
          <a:xfrm>
            <a:off x="649227" y="2571574"/>
            <a:ext cx="1143000" cy="356516"/>
          </a:xfrm>
          <a:prstGeom prst="roundRect">
            <a:avLst/>
          </a:prstGeom>
          <a:solidFill>
            <a:srgbClr val="66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こんな時</a:t>
            </a:r>
            <a:endParaRPr kumimoji="1" lang="ja-JP" altLang="en-US" dirty="0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A9A7BEEF-802B-4748-BDBE-37273F1AE7C9}"/>
              </a:ext>
            </a:extLst>
          </p:cNvPr>
          <p:cNvSpPr/>
          <p:nvPr/>
        </p:nvSpPr>
        <p:spPr>
          <a:xfrm>
            <a:off x="649227" y="4046518"/>
            <a:ext cx="1405249" cy="356516"/>
          </a:xfrm>
          <a:prstGeom prst="roundRect">
            <a:avLst/>
          </a:prstGeom>
          <a:solidFill>
            <a:srgbClr val="66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こんな人に</a:t>
            </a:r>
            <a:endParaRPr kumimoji="1" lang="ja-JP" altLang="en-US" dirty="0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089357EB-ABF8-406C-93D6-30B832D5EFD2}"/>
              </a:ext>
            </a:extLst>
          </p:cNvPr>
          <p:cNvSpPr/>
          <p:nvPr/>
        </p:nvSpPr>
        <p:spPr>
          <a:xfrm>
            <a:off x="661797" y="5438002"/>
            <a:ext cx="1648470" cy="356516"/>
          </a:xfrm>
          <a:prstGeom prst="roundRect">
            <a:avLst/>
          </a:prstGeom>
          <a:solidFill>
            <a:srgbClr val="66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こう使います</a:t>
            </a:r>
            <a:endParaRPr kumimoji="1" lang="ja-JP" altLang="en-US" dirty="0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067053BD-875C-4E40-AAB2-EA296C6FACDA}"/>
              </a:ext>
            </a:extLst>
          </p:cNvPr>
          <p:cNvSpPr/>
          <p:nvPr/>
        </p:nvSpPr>
        <p:spPr>
          <a:xfrm>
            <a:off x="501180" y="7521291"/>
            <a:ext cx="2073156" cy="376534"/>
          </a:xfrm>
          <a:prstGeom prst="roundRect">
            <a:avLst/>
          </a:prstGeom>
          <a:solidFill>
            <a:srgbClr val="66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検査結果は・・・</a:t>
            </a:r>
            <a:endParaRPr kumimoji="1" lang="ja-JP" altLang="en-US" dirty="0"/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1C6704ED-DCA6-40C6-BB03-25B6676F6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92" y="6277584"/>
            <a:ext cx="744759" cy="744759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C33B4CD-3B0D-4CC3-9300-78C1D861C41F}"/>
              </a:ext>
            </a:extLst>
          </p:cNvPr>
          <p:cNvSpPr/>
          <p:nvPr/>
        </p:nvSpPr>
        <p:spPr>
          <a:xfrm>
            <a:off x="533400" y="2141812"/>
            <a:ext cx="2133600" cy="3565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i="0" u="sng" strike="noStrike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検査ができるのは</a:t>
            </a:r>
            <a:endParaRPr kumimoji="1" lang="ja-JP" altLang="en-US" dirty="0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62C41D7-32D4-4AC8-9CA6-A9A3F378BC7D}"/>
              </a:ext>
            </a:extLst>
          </p:cNvPr>
          <p:cNvSpPr/>
          <p:nvPr/>
        </p:nvSpPr>
        <p:spPr>
          <a:xfrm>
            <a:off x="501180" y="8769407"/>
            <a:ext cx="2318220" cy="376534"/>
          </a:xfrm>
          <a:prstGeom prst="roundRect">
            <a:avLst/>
          </a:prstGeom>
          <a:solidFill>
            <a:srgbClr val="66FF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陽性の場合は・・・</a:t>
            </a:r>
            <a:endParaRPr kumimoji="1" lang="ja-JP" altLang="en-US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6FC691DE-4724-48A2-9038-AEC66578ACE5}"/>
              </a:ext>
            </a:extLst>
          </p:cNvPr>
          <p:cNvSpPr/>
          <p:nvPr/>
        </p:nvSpPr>
        <p:spPr>
          <a:xfrm>
            <a:off x="2849284" y="426746"/>
            <a:ext cx="1354281" cy="400839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12.6</a:t>
            </a:r>
            <a:r>
              <a:rPr lang="ja-JP" altLang="en-US" sz="1400" b="1" kern="100" dirty="0">
                <a:solidFill>
                  <a:srgbClr val="000000"/>
                </a:solidFill>
                <a:latin typeface="游明朝" panose="020F0502020204030204"/>
                <a:ea typeface="BIZ UDPゴシック" panose="020B0400000000000000" pitchFamily="50" charset="-128"/>
                <a:cs typeface="Times New Roman" panose="02020603050405020304" pitchFamily="18" charset="0"/>
              </a:rPr>
              <a:t>　修正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56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60FE120CCF7E74689217A66EAF93684" ma:contentTypeVersion="5" ma:contentTypeDescription="新しいドキュメントを作成します。" ma:contentTypeScope="" ma:versionID="9e1e8c0441dd14a276b40e0adf78c29b">
  <xsd:schema xmlns:xsd="http://www.w3.org/2001/XMLSchema" xmlns:xs="http://www.w3.org/2001/XMLSchema" xmlns:p="http://schemas.microsoft.com/office/2006/metadata/properties" xmlns:ns3="3e916b21-302c-48d5-93dd-d97cf77a9a4d" xmlns:ns4="a465988d-82dc-401b-a680-161d1beccf6d" targetNamespace="http://schemas.microsoft.com/office/2006/metadata/properties" ma:root="true" ma:fieldsID="5cc4a4e75575406ec56b24fad056dcec" ns3:_="" ns4:_="">
    <xsd:import namespace="3e916b21-302c-48d5-93dd-d97cf77a9a4d"/>
    <xsd:import namespace="a465988d-82dc-401b-a680-161d1beccf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16b21-302c-48d5-93dd-d97cf77a9a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5988d-82dc-401b-a680-161d1beccf6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688FF5-1D70-4432-B90A-C45A1EDFB5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916b21-302c-48d5-93dd-d97cf77a9a4d"/>
    <ds:schemaRef ds:uri="a465988d-82dc-401b-a680-161d1becc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C2EB0F-F8D8-4555-8AA1-EFA7E34A69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34D51F-F93D-4E29-A305-3E573B7A669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a465988d-82dc-401b-a680-161d1beccf6d"/>
    <ds:schemaRef ds:uri="3e916b21-302c-48d5-93dd-d97cf77a9a4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11002</TotalTime>
  <Words>385</Words>
  <Application>Microsoft Office PowerPoint</Application>
  <PresentationFormat>ユーザー設定</PresentationFormat>
  <Paragraphs>98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HG丸ｺﾞｼｯｸM-PRO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令和4年7月より自転車安全利用にかかる新しい条例が施行されます！</dc:title>
  <dc:creator>掃部 真琴</dc:creator>
  <cp:lastModifiedBy>2020557</cp:lastModifiedBy>
  <cp:revision>45</cp:revision>
  <cp:lastPrinted>2022-12-06T02:58:47Z</cp:lastPrinted>
  <dcterms:created xsi:type="dcterms:W3CDTF">2021-12-16T00:12:20Z</dcterms:created>
  <dcterms:modified xsi:type="dcterms:W3CDTF">2022-12-06T06:46:53Z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0x010100D60FE120CCF7E74689217A66EAF93684</vt:lpwstr>
  </property>
</Properties>
</file>